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289" r:id="rId5"/>
    <p:sldId id="702" r:id="rId6"/>
    <p:sldId id="440" r:id="rId7"/>
    <p:sldId id="441" r:id="rId8"/>
    <p:sldId id="261" r:id="rId9"/>
    <p:sldId id="703" r:id="rId10"/>
    <p:sldId id="704" r:id="rId11"/>
    <p:sldId id="705" r:id="rId12"/>
    <p:sldId id="683" r:id="rId13"/>
    <p:sldId id="262" r:id="rId14"/>
    <p:sldId id="706" r:id="rId15"/>
    <p:sldId id="707" r:id="rId16"/>
    <p:sldId id="708" r:id="rId17"/>
    <p:sldId id="301" r:id="rId18"/>
    <p:sldId id="684" r:id="rId19"/>
    <p:sldId id="675" r:id="rId20"/>
    <p:sldId id="676" r:id="rId21"/>
    <p:sldId id="709" r:id="rId22"/>
    <p:sldId id="710" r:id="rId23"/>
    <p:sldId id="711" r:id="rId24"/>
    <p:sldId id="712" r:id="rId25"/>
    <p:sldId id="713" r:id="rId26"/>
    <p:sldId id="714" r:id="rId27"/>
    <p:sldId id="715" r:id="rId28"/>
    <p:sldId id="682" r:id="rId29"/>
    <p:sldId id="727" r:id="rId30"/>
    <p:sldId id="728" r:id="rId31"/>
    <p:sldId id="729" r:id="rId32"/>
    <p:sldId id="730" r:id="rId33"/>
    <p:sldId id="288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50"/>
    <a:srgbClr val="FDA007"/>
    <a:srgbClr val="00AF92"/>
    <a:srgbClr val="0D6E5A"/>
    <a:srgbClr val="CACFD8"/>
    <a:srgbClr val="028458"/>
    <a:srgbClr val="E5C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81" autoAdjust="0"/>
    <p:restoredTop sz="61917" autoAdjust="0"/>
  </p:normalViewPr>
  <p:slideViewPr>
    <p:cSldViewPr snapToGrid="0" showGuides="1">
      <p:cViewPr varScale="1">
        <p:scale>
          <a:sx n="42" d="100"/>
          <a:sy n="42" d="100"/>
        </p:scale>
        <p:origin x="1308" y="32"/>
      </p:cViewPr>
      <p:guideLst>
        <p:guide orient="horz" pos="2107"/>
        <p:guide pos="3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22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3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作用：跳过本次循环后面的剩余语句，然后继续下一次循环 注意：只能跳过距离最近的</a:t>
            </a:r>
            <a:r>
              <a:rPr lang="en-US" altLang="zh-CN" dirty="0">
                <a:effectLst/>
              </a:rPr>
              <a:t>for</a:t>
            </a:r>
            <a:r>
              <a:rPr lang="zh-CN" altLang="en-US" dirty="0">
                <a:effectLst/>
              </a:rPr>
              <a:t>或者</a:t>
            </a:r>
            <a:r>
              <a:rPr lang="en-US" altLang="zh-CN" dirty="0">
                <a:effectLst/>
              </a:rPr>
              <a:t>while</a:t>
            </a:r>
            <a:r>
              <a:rPr lang="zh-CN" altLang="en-US" dirty="0">
                <a:effectLst/>
              </a:rPr>
              <a:t>循环</a:t>
            </a: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作用：跳过本次循环后面的剩余语句，然后继续下一次循环 注意：只能跳过距离最近的</a:t>
            </a:r>
            <a:r>
              <a:rPr lang="en-US" altLang="zh-CN" dirty="0">
                <a:effectLst/>
              </a:rPr>
              <a:t>for</a:t>
            </a:r>
            <a:r>
              <a:rPr lang="zh-CN" altLang="en-US" dirty="0">
                <a:effectLst/>
              </a:rPr>
              <a:t>或者</a:t>
            </a:r>
            <a:r>
              <a:rPr lang="en-US" altLang="zh-CN" dirty="0">
                <a:effectLst/>
              </a:rPr>
              <a:t>while</a:t>
            </a:r>
            <a:r>
              <a:rPr lang="zh-CN" altLang="en-US" dirty="0">
                <a:effectLst/>
              </a:rPr>
              <a:t>循环</a:t>
            </a: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作用：跳过本次循环后面的剩余语句，然后继续下一次循环 注意：只能跳过距离最近的</a:t>
            </a:r>
            <a:r>
              <a:rPr lang="en-US" altLang="zh-CN" dirty="0">
                <a:effectLst/>
              </a:rPr>
              <a:t>for</a:t>
            </a:r>
            <a:r>
              <a:rPr lang="zh-CN" altLang="en-US" dirty="0">
                <a:effectLst/>
              </a:rPr>
              <a:t>或者</a:t>
            </a:r>
            <a:r>
              <a:rPr lang="en-US" altLang="zh-CN" dirty="0">
                <a:effectLst/>
              </a:rPr>
              <a:t>while</a:t>
            </a:r>
            <a:r>
              <a:rPr lang="zh-CN" altLang="en-US" dirty="0">
                <a:effectLst/>
              </a:rPr>
              <a:t>循环</a:t>
            </a: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下列哪个选项可以在输出区打印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</a:t>
            </a:r>
            <a:endParaRPr lang="en-US" altLang="zh-CN" dirty="0">
              <a:effectLst/>
            </a:endParaRPr>
          </a:p>
          <a:p>
            <a:r>
              <a:rPr lang="en-US" altLang="zh-CN" dirty="0"/>
              <a:t>A.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range('5'): print('hello')</a:t>
            </a:r>
            <a:endParaRPr lang="en-US" altLang="zh-CN" dirty="0"/>
          </a:p>
          <a:p>
            <a:r>
              <a:rPr lang="en-US" altLang="zh-CN" dirty="0"/>
              <a:t>B.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range(5): print('hello')</a:t>
            </a:r>
            <a:endParaRPr lang="en-US" altLang="zh-CN" dirty="0"/>
          </a:p>
          <a:p>
            <a:r>
              <a:rPr lang="en-US" altLang="zh-CN" dirty="0"/>
              <a:t>C.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range(5): print('hello')</a:t>
            </a:r>
            <a:endParaRPr lang="en-US" altLang="zh-CN" dirty="0"/>
          </a:p>
          <a:p>
            <a:r>
              <a:rPr lang="en-US" altLang="zh-CN" dirty="0"/>
              <a:t>D.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range(5) print('hello')</a:t>
            </a: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答案：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endParaRPr lang="en-US" altLang="zh-CN" dirty="0">
              <a:effectLst/>
            </a:endParaRPr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执行以下代码的运行结果是（ ）</a:t>
            </a:r>
            <a:endParaRPr lang="zh-CN" altLang="en-US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range(2): print('python') print('python')</a:t>
            </a:r>
            <a:endParaRPr lang="en-US" altLang="zh-CN" dirty="0"/>
          </a:p>
          <a:p>
            <a:r>
              <a:rPr lang="en-US" altLang="zh-CN" dirty="0"/>
              <a:t>A. python</a:t>
            </a:r>
            <a:endParaRPr lang="en-US" altLang="zh-CN" dirty="0"/>
          </a:p>
          <a:p>
            <a:r>
              <a:rPr lang="en-US" altLang="zh-CN" dirty="0"/>
              <a:t>B. 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C. 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D. 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答案：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en-US" altLang="zh-CN" dirty="0">
              <a:effectLst/>
            </a:endParaRPr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以下哪个选项可以在输出区打印出以下内容（ ）</a:t>
            </a:r>
            <a:endParaRPr lang="zh-CN" altLang="en-US" dirty="0"/>
          </a:p>
          <a:p>
            <a:r>
              <a:rPr lang="en-US" altLang="zh-CN" dirty="0"/>
              <a:t>0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1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2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A.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range(3): print(</a:t>
            </a:r>
            <a:r>
              <a:rPr lang="en-US" altLang="zh-CN" dirty="0" err="1"/>
              <a:t>i</a:t>
            </a:r>
            <a:r>
              <a:rPr lang="en-US" altLang="zh-CN" dirty="0"/>
              <a:t>) print('python')</a:t>
            </a:r>
            <a:endParaRPr lang="en-US" altLang="zh-CN" dirty="0"/>
          </a:p>
          <a:p>
            <a:r>
              <a:rPr lang="en-US" altLang="zh-CN" dirty="0"/>
              <a:t>B.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range(2): print(</a:t>
            </a:r>
            <a:r>
              <a:rPr lang="en-US" altLang="zh-CN" dirty="0" err="1"/>
              <a:t>i</a:t>
            </a:r>
            <a:r>
              <a:rPr lang="en-US" altLang="zh-CN" dirty="0"/>
              <a:t>) print('python')</a:t>
            </a:r>
            <a:endParaRPr lang="en-US" altLang="zh-CN" dirty="0"/>
          </a:p>
          <a:p>
            <a:r>
              <a:rPr lang="en-US" altLang="zh-CN" dirty="0"/>
              <a:t>C.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range(3): print('python') print(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D.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range(2): print('python') print(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答案：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endParaRPr lang="en-US" altLang="zh-CN" dirty="0">
              <a:effectLst/>
            </a:endParaRPr>
          </a:p>
          <a:p>
            <a:br>
              <a:rPr lang="en-US" altLang="zh-CN" dirty="0">
                <a:effectLst/>
              </a:rPr>
            </a:br>
            <a:endParaRPr lang="en-US" altLang="zh-CN" dirty="0">
              <a:effectLst/>
            </a:endParaRPr>
          </a:p>
          <a:p>
            <a:r>
              <a:rPr lang="en-US" altLang="zh-CN" dirty="0"/>
              <a:t>while</a:t>
            </a:r>
            <a:r>
              <a:rPr lang="zh-CN" altLang="en-US" dirty="0"/>
              <a:t>循环，在给定的判断条件为</a:t>
            </a:r>
            <a:r>
              <a:rPr lang="en-US" altLang="zh-CN" dirty="0"/>
              <a:t>True</a:t>
            </a:r>
            <a:r>
              <a:rPr lang="zh-CN" altLang="en-US" dirty="0"/>
              <a:t>时（）循环体，否则退出循环体。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zh-CN" altLang="en-US" dirty="0"/>
              <a:t>不执行</a:t>
            </a:r>
            <a:endParaRPr lang="zh-CN" altLang="en-US" dirty="0"/>
          </a:p>
          <a:p>
            <a:r>
              <a:rPr lang="en-US" altLang="zh-CN" dirty="0"/>
              <a:t>B. </a:t>
            </a:r>
            <a:r>
              <a:rPr lang="zh-CN" altLang="en-US" dirty="0"/>
              <a:t>执行</a:t>
            </a:r>
            <a:endParaRPr lang="zh-CN" altLang="en-US" dirty="0"/>
          </a:p>
          <a:p>
            <a:r>
              <a:rPr lang="en-US" altLang="zh-CN" dirty="0"/>
              <a:t>C. </a:t>
            </a:r>
            <a:r>
              <a:rPr lang="zh-CN" altLang="en-US" dirty="0"/>
              <a:t>不确定</a:t>
            </a:r>
            <a:endParaRPr lang="zh-CN" altLang="en-US" dirty="0"/>
          </a:p>
          <a:p>
            <a:r>
              <a:rPr lang="en-US" altLang="zh-CN" dirty="0"/>
              <a:t>D. </a:t>
            </a:r>
            <a:r>
              <a:rPr lang="zh-CN" altLang="en-US" dirty="0"/>
              <a:t>无法确定</a:t>
            </a:r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B</a:t>
            </a:r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循环是用来（）执行语句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zh-CN" altLang="en-US" dirty="0"/>
              <a:t>重复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无限</a:t>
            </a:r>
            <a:endParaRPr lang="zh-CN" altLang="en-US" dirty="0"/>
          </a:p>
          <a:p>
            <a:r>
              <a:rPr lang="en-US" altLang="zh-CN" dirty="0"/>
              <a:t>C. </a:t>
            </a:r>
            <a:r>
              <a:rPr lang="zh-CN" altLang="en-US" dirty="0"/>
              <a:t>无穷</a:t>
            </a:r>
            <a:endParaRPr lang="zh-CN" altLang="en-US" dirty="0"/>
          </a:p>
          <a:p>
            <a:r>
              <a:rPr lang="en-US" altLang="zh-CN" dirty="0"/>
              <a:t>D. </a:t>
            </a:r>
            <a:r>
              <a:rPr lang="zh-CN" altLang="en-US" dirty="0"/>
              <a:t>不停</a:t>
            </a:r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  <a:p>
            <a:r>
              <a:rPr lang="en-US" altLang="zh-CN" dirty="0"/>
              <a:t>break</a:t>
            </a:r>
            <a:r>
              <a:rPr lang="zh-CN" altLang="en-US" dirty="0"/>
              <a:t>是在语句块执行过程中终止循环，并且（）整个循环。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zh-CN" altLang="en-US" dirty="0"/>
              <a:t>跳出</a:t>
            </a:r>
            <a:endParaRPr lang="zh-CN" altLang="en-US" dirty="0"/>
          </a:p>
          <a:p>
            <a:r>
              <a:rPr lang="en-US" altLang="zh-CN" dirty="0"/>
              <a:t>B. </a:t>
            </a:r>
            <a:r>
              <a:rPr lang="zh-CN" altLang="en-US" dirty="0"/>
              <a:t>终止</a:t>
            </a:r>
            <a:endParaRPr lang="zh-CN" altLang="en-US" dirty="0"/>
          </a:p>
          <a:p>
            <a:r>
              <a:rPr lang="en-US" altLang="zh-CN" dirty="0"/>
              <a:t>C. </a:t>
            </a:r>
            <a:r>
              <a:rPr lang="zh-CN" altLang="en-US" dirty="0"/>
              <a:t>执行</a:t>
            </a:r>
            <a:endParaRPr lang="zh-CN" altLang="en-US" dirty="0"/>
          </a:p>
          <a:p>
            <a:r>
              <a:rPr lang="en-US" altLang="zh-CN" dirty="0"/>
              <a:t>D. </a:t>
            </a:r>
            <a:r>
              <a:rPr lang="zh-CN" altLang="en-US" dirty="0"/>
              <a:t>重复</a:t>
            </a:r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  <a:p>
            <a:endParaRPr lang="en-US" altLang="zh-CN" dirty="0">
              <a:effectLst/>
            </a:endParaRPr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执行以下代码的运行结果是（ ）</a:t>
            </a:r>
            <a:endParaRPr lang="zh-CN" altLang="en-US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range(2): print('python') print('python')</a:t>
            </a:r>
            <a:endParaRPr lang="en-US" altLang="zh-CN" dirty="0"/>
          </a:p>
          <a:p>
            <a:r>
              <a:rPr lang="en-US" altLang="zh-CN" dirty="0"/>
              <a:t>A. python</a:t>
            </a:r>
            <a:endParaRPr lang="en-US" altLang="zh-CN" dirty="0"/>
          </a:p>
          <a:p>
            <a:r>
              <a:rPr lang="en-US" altLang="zh-CN" dirty="0"/>
              <a:t>B. 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C. 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D. 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答案：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en-US" altLang="zh-CN" dirty="0">
              <a:effectLst/>
            </a:endParaRPr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以下哪个选项可以在输出区打印出以下内容（ ）</a:t>
            </a:r>
            <a:endParaRPr lang="zh-CN" altLang="en-US" dirty="0"/>
          </a:p>
          <a:p>
            <a:r>
              <a:rPr lang="en-US" altLang="zh-CN" dirty="0"/>
              <a:t>0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1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2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A.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range(3): print(</a:t>
            </a:r>
            <a:r>
              <a:rPr lang="en-US" altLang="zh-CN" dirty="0" err="1"/>
              <a:t>i</a:t>
            </a:r>
            <a:r>
              <a:rPr lang="en-US" altLang="zh-CN" dirty="0"/>
              <a:t>) print('python')</a:t>
            </a:r>
            <a:endParaRPr lang="en-US" altLang="zh-CN" dirty="0"/>
          </a:p>
          <a:p>
            <a:r>
              <a:rPr lang="en-US" altLang="zh-CN" dirty="0"/>
              <a:t>B.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range(2): print(</a:t>
            </a:r>
            <a:r>
              <a:rPr lang="en-US" altLang="zh-CN" dirty="0" err="1"/>
              <a:t>i</a:t>
            </a:r>
            <a:r>
              <a:rPr lang="en-US" altLang="zh-CN" dirty="0"/>
              <a:t>) print('python')</a:t>
            </a:r>
            <a:endParaRPr lang="en-US" altLang="zh-CN" dirty="0"/>
          </a:p>
          <a:p>
            <a:r>
              <a:rPr lang="en-US" altLang="zh-CN" dirty="0"/>
              <a:t>C.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range(3): print('python') print(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D.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range(2): print('python') print(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答案：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endParaRPr lang="en-US" altLang="zh-CN" dirty="0">
              <a:effectLst/>
            </a:endParaRPr>
          </a:p>
          <a:p>
            <a:br>
              <a:rPr lang="en-US" altLang="zh-CN" dirty="0">
                <a:effectLst/>
              </a:rPr>
            </a:br>
            <a:endParaRPr lang="en-US" altLang="zh-CN" dirty="0">
              <a:effectLst/>
            </a:endParaRPr>
          </a:p>
          <a:p>
            <a:r>
              <a:rPr lang="en-US" altLang="zh-CN" dirty="0"/>
              <a:t>while</a:t>
            </a:r>
            <a:r>
              <a:rPr lang="zh-CN" altLang="en-US" dirty="0"/>
              <a:t>循环，在给定的判断条件为</a:t>
            </a:r>
            <a:r>
              <a:rPr lang="en-US" altLang="zh-CN" dirty="0"/>
              <a:t>True</a:t>
            </a:r>
            <a:r>
              <a:rPr lang="zh-CN" altLang="en-US" dirty="0"/>
              <a:t>时（）循环体，否则退出循环体。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zh-CN" altLang="en-US" dirty="0"/>
              <a:t>不执行</a:t>
            </a:r>
            <a:endParaRPr lang="zh-CN" altLang="en-US" dirty="0"/>
          </a:p>
          <a:p>
            <a:r>
              <a:rPr lang="en-US" altLang="zh-CN" dirty="0"/>
              <a:t>B. </a:t>
            </a:r>
            <a:r>
              <a:rPr lang="zh-CN" altLang="en-US" dirty="0"/>
              <a:t>执行</a:t>
            </a:r>
            <a:endParaRPr lang="zh-CN" altLang="en-US" dirty="0"/>
          </a:p>
          <a:p>
            <a:r>
              <a:rPr lang="en-US" altLang="zh-CN" dirty="0"/>
              <a:t>C. </a:t>
            </a:r>
            <a:r>
              <a:rPr lang="zh-CN" altLang="en-US" dirty="0"/>
              <a:t>不确定</a:t>
            </a:r>
            <a:endParaRPr lang="zh-CN" altLang="en-US" dirty="0"/>
          </a:p>
          <a:p>
            <a:r>
              <a:rPr lang="en-US" altLang="zh-CN" dirty="0"/>
              <a:t>D. </a:t>
            </a:r>
            <a:r>
              <a:rPr lang="zh-CN" altLang="en-US" dirty="0"/>
              <a:t>无法确定</a:t>
            </a:r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B</a:t>
            </a:r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循环是用来（）执行语句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zh-CN" altLang="en-US" dirty="0"/>
              <a:t>重复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无限</a:t>
            </a:r>
            <a:endParaRPr lang="zh-CN" altLang="en-US" dirty="0"/>
          </a:p>
          <a:p>
            <a:r>
              <a:rPr lang="en-US" altLang="zh-CN" dirty="0"/>
              <a:t>C. </a:t>
            </a:r>
            <a:r>
              <a:rPr lang="zh-CN" altLang="en-US" dirty="0"/>
              <a:t>无穷</a:t>
            </a:r>
            <a:endParaRPr lang="zh-CN" altLang="en-US" dirty="0"/>
          </a:p>
          <a:p>
            <a:r>
              <a:rPr lang="en-US" altLang="zh-CN" dirty="0"/>
              <a:t>D. </a:t>
            </a:r>
            <a:r>
              <a:rPr lang="zh-CN" altLang="en-US" dirty="0"/>
              <a:t>不停</a:t>
            </a:r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  <a:p>
            <a:r>
              <a:rPr lang="en-US" altLang="zh-CN" dirty="0"/>
              <a:t>break</a:t>
            </a:r>
            <a:r>
              <a:rPr lang="zh-CN" altLang="en-US" dirty="0"/>
              <a:t>是在语句块执行过程中终止循环，并且（）整个循环。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zh-CN" altLang="en-US" dirty="0"/>
              <a:t>跳出</a:t>
            </a:r>
            <a:endParaRPr lang="zh-CN" altLang="en-US" dirty="0"/>
          </a:p>
          <a:p>
            <a:r>
              <a:rPr lang="en-US" altLang="zh-CN" dirty="0"/>
              <a:t>B. </a:t>
            </a:r>
            <a:r>
              <a:rPr lang="zh-CN" altLang="en-US" dirty="0"/>
              <a:t>终止</a:t>
            </a:r>
            <a:endParaRPr lang="zh-CN" altLang="en-US" dirty="0"/>
          </a:p>
          <a:p>
            <a:r>
              <a:rPr lang="en-US" altLang="zh-CN" dirty="0"/>
              <a:t>C. </a:t>
            </a:r>
            <a:r>
              <a:rPr lang="zh-CN" altLang="en-US" dirty="0"/>
              <a:t>执行</a:t>
            </a:r>
            <a:endParaRPr lang="zh-CN" altLang="en-US" dirty="0"/>
          </a:p>
          <a:p>
            <a:r>
              <a:rPr lang="en-US" altLang="zh-CN" dirty="0"/>
              <a:t>D. </a:t>
            </a:r>
            <a:r>
              <a:rPr lang="zh-CN" altLang="en-US" dirty="0"/>
              <a:t>重复</a:t>
            </a:r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>
              <a:effectLst/>
            </a:endParaRPr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以下哪个选项可以在输出区打印出以下内容（ ）</a:t>
            </a:r>
            <a:endParaRPr lang="zh-CN" altLang="en-US" dirty="0"/>
          </a:p>
          <a:p>
            <a:r>
              <a:rPr lang="en-US" altLang="zh-CN" dirty="0"/>
              <a:t>0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1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r>
              <a:rPr lang="en-US" altLang="zh-CN" dirty="0"/>
              <a:t>2</a:t>
            </a:r>
            <a:endParaRPr lang="en-US" altLang="zh-CN" dirty="0"/>
          </a:p>
          <a:p>
            <a:r>
              <a:rPr lang="en-US" altLang="zh-CN" dirty="0"/>
              <a:t>python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A.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range(3): print(</a:t>
            </a:r>
            <a:r>
              <a:rPr lang="en-US" altLang="zh-CN" dirty="0" err="1"/>
              <a:t>i</a:t>
            </a:r>
            <a:r>
              <a:rPr lang="en-US" altLang="zh-CN" dirty="0"/>
              <a:t>) print('python')</a:t>
            </a:r>
            <a:endParaRPr lang="en-US" altLang="zh-CN" dirty="0"/>
          </a:p>
          <a:p>
            <a:r>
              <a:rPr lang="en-US" altLang="zh-CN" dirty="0"/>
              <a:t>B.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range(2): print(</a:t>
            </a:r>
            <a:r>
              <a:rPr lang="en-US" altLang="zh-CN" dirty="0" err="1"/>
              <a:t>i</a:t>
            </a:r>
            <a:r>
              <a:rPr lang="en-US" altLang="zh-CN" dirty="0"/>
              <a:t>) print('python')</a:t>
            </a:r>
            <a:endParaRPr lang="en-US" altLang="zh-CN" dirty="0"/>
          </a:p>
          <a:p>
            <a:r>
              <a:rPr lang="en-US" altLang="zh-CN" dirty="0"/>
              <a:t>C.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range(3): print('python') print(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D.</a:t>
            </a:r>
            <a:endParaRPr lang="en-US" altLang="zh-CN" dirty="0"/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range(2): print('python') print(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答案：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endParaRPr lang="en-US" altLang="zh-CN" dirty="0">
              <a:effectLst/>
            </a:endParaRPr>
          </a:p>
          <a:p>
            <a:br>
              <a:rPr lang="en-US" altLang="zh-CN" dirty="0">
                <a:effectLst/>
              </a:rPr>
            </a:br>
            <a:endParaRPr lang="en-US" altLang="zh-CN" dirty="0">
              <a:effectLst/>
            </a:endParaRPr>
          </a:p>
          <a:p>
            <a:r>
              <a:rPr lang="en-US" altLang="zh-CN" dirty="0"/>
              <a:t>while</a:t>
            </a:r>
            <a:r>
              <a:rPr lang="zh-CN" altLang="en-US" dirty="0"/>
              <a:t>循环，在给定的判断条件为</a:t>
            </a:r>
            <a:r>
              <a:rPr lang="en-US" altLang="zh-CN" dirty="0"/>
              <a:t>True</a:t>
            </a:r>
            <a:r>
              <a:rPr lang="zh-CN" altLang="en-US" dirty="0"/>
              <a:t>时（）循环体，否则退出循环体。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zh-CN" altLang="en-US" dirty="0"/>
              <a:t>不执行</a:t>
            </a:r>
            <a:endParaRPr lang="zh-CN" altLang="en-US" dirty="0"/>
          </a:p>
          <a:p>
            <a:r>
              <a:rPr lang="en-US" altLang="zh-CN" dirty="0"/>
              <a:t>B. </a:t>
            </a:r>
            <a:r>
              <a:rPr lang="zh-CN" altLang="en-US" dirty="0"/>
              <a:t>执行</a:t>
            </a:r>
            <a:endParaRPr lang="zh-CN" altLang="en-US" dirty="0"/>
          </a:p>
          <a:p>
            <a:r>
              <a:rPr lang="en-US" altLang="zh-CN" dirty="0"/>
              <a:t>C. </a:t>
            </a:r>
            <a:r>
              <a:rPr lang="zh-CN" altLang="en-US" dirty="0"/>
              <a:t>不确定</a:t>
            </a:r>
            <a:endParaRPr lang="zh-CN" altLang="en-US" dirty="0"/>
          </a:p>
          <a:p>
            <a:r>
              <a:rPr lang="en-US" altLang="zh-CN" dirty="0"/>
              <a:t>D. </a:t>
            </a:r>
            <a:r>
              <a:rPr lang="zh-CN" altLang="en-US" dirty="0"/>
              <a:t>无法确定</a:t>
            </a:r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B</a:t>
            </a:r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循环是用来（）执行语句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zh-CN" altLang="en-US" dirty="0"/>
              <a:t>重复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无限</a:t>
            </a:r>
            <a:endParaRPr lang="zh-CN" altLang="en-US" dirty="0"/>
          </a:p>
          <a:p>
            <a:r>
              <a:rPr lang="en-US" altLang="zh-CN" dirty="0"/>
              <a:t>C. </a:t>
            </a:r>
            <a:r>
              <a:rPr lang="zh-CN" altLang="en-US" dirty="0"/>
              <a:t>无穷</a:t>
            </a:r>
            <a:endParaRPr lang="zh-CN" altLang="en-US" dirty="0"/>
          </a:p>
          <a:p>
            <a:r>
              <a:rPr lang="en-US" altLang="zh-CN" dirty="0"/>
              <a:t>D. </a:t>
            </a:r>
            <a:r>
              <a:rPr lang="zh-CN" altLang="en-US" dirty="0"/>
              <a:t>不停</a:t>
            </a:r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  <a:p>
            <a:r>
              <a:rPr lang="en-US" altLang="zh-CN" dirty="0"/>
              <a:t>break</a:t>
            </a:r>
            <a:r>
              <a:rPr lang="zh-CN" altLang="en-US" dirty="0"/>
              <a:t>是在语句块执行过程中终止循环，并且（）整个循环。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zh-CN" altLang="en-US" dirty="0"/>
              <a:t>跳出</a:t>
            </a:r>
            <a:endParaRPr lang="zh-CN" altLang="en-US" dirty="0"/>
          </a:p>
          <a:p>
            <a:r>
              <a:rPr lang="en-US" altLang="zh-CN" dirty="0"/>
              <a:t>B. </a:t>
            </a:r>
            <a:r>
              <a:rPr lang="zh-CN" altLang="en-US" dirty="0"/>
              <a:t>终止</a:t>
            </a:r>
            <a:endParaRPr lang="zh-CN" altLang="en-US" dirty="0"/>
          </a:p>
          <a:p>
            <a:r>
              <a:rPr lang="en-US" altLang="zh-CN" dirty="0"/>
              <a:t>C. </a:t>
            </a:r>
            <a:r>
              <a:rPr lang="zh-CN" altLang="en-US" dirty="0"/>
              <a:t>执行</a:t>
            </a:r>
            <a:endParaRPr lang="zh-CN" altLang="en-US" dirty="0"/>
          </a:p>
          <a:p>
            <a:r>
              <a:rPr lang="en-US" altLang="zh-CN" dirty="0"/>
              <a:t>D. </a:t>
            </a:r>
            <a:r>
              <a:rPr lang="zh-CN" altLang="en-US" dirty="0"/>
              <a:t>重复</a:t>
            </a:r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生活中的场景：</a:t>
            </a:r>
            <a:endParaRPr lang="zh-CN" altLang="en-US"/>
          </a:p>
          <a:p>
            <a:r>
              <a:rPr lang="zh-CN" altLang="en-US"/>
              <a:t>下雨了就要打伞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绿灯才能过马路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睡醒了就上班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考试得第一才能吃麦当劳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总结：对条件进行判断，如果条件成立了就去做某件事。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循环是用来（）执行语句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zh-CN" altLang="en-US" dirty="0"/>
              <a:t>重复</a:t>
            </a:r>
            <a:endParaRPr lang="zh-CN" altLang="en-US" dirty="0"/>
          </a:p>
          <a:p>
            <a:r>
              <a:rPr lang="en-US" altLang="zh-CN" dirty="0"/>
              <a:t>B.</a:t>
            </a:r>
            <a:r>
              <a:rPr lang="zh-CN" altLang="en-US" dirty="0"/>
              <a:t>无限</a:t>
            </a:r>
            <a:endParaRPr lang="zh-CN" altLang="en-US" dirty="0"/>
          </a:p>
          <a:p>
            <a:r>
              <a:rPr lang="en-US" altLang="zh-CN" dirty="0"/>
              <a:t>C. </a:t>
            </a:r>
            <a:r>
              <a:rPr lang="zh-CN" altLang="en-US" dirty="0"/>
              <a:t>无穷</a:t>
            </a:r>
            <a:endParaRPr lang="zh-CN" altLang="en-US" dirty="0"/>
          </a:p>
          <a:p>
            <a:r>
              <a:rPr lang="en-US" altLang="zh-CN" dirty="0"/>
              <a:t>D. </a:t>
            </a:r>
            <a:r>
              <a:rPr lang="zh-CN" altLang="en-US" dirty="0"/>
              <a:t>不停</a:t>
            </a:r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  <a:p>
            <a:r>
              <a:rPr lang="en-US" altLang="zh-CN" dirty="0"/>
              <a:t>break</a:t>
            </a:r>
            <a:r>
              <a:rPr lang="zh-CN" altLang="en-US" dirty="0"/>
              <a:t>是在语句块执行过程中终止循环，并且（）整个循环。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zh-CN" altLang="en-US" dirty="0"/>
              <a:t>跳出</a:t>
            </a:r>
            <a:endParaRPr lang="zh-CN" altLang="en-US" dirty="0"/>
          </a:p>
          <a:p>
            <a:r>
              <a:rPr lang="en-US" altLang="zh-CN" dirty="0"/>
              <a:t>B. </a:t>
            </a:r>
            <a:r>
              <a:rPr lang="zh-CN" altLang="en-US" dirty="0"/>
              <a:t>终止</a:t>
            </a:r>
            <a:endParaRPr lang="zh-CN" altLang="en-US" dirty="0"/>
          </a:p>
          <a:p>
            <a:r>
              <a:rPr lang="en-US" altLang="zh-CN" dirty="0"/>
              <a:t>C. </a:t>
            </a:r>
            <a:r>
              <a:rPr lang="zh-CN" altLang="en-US" dirty="0"/>
              <a:t>执行</a:t>
            </a:r>
            <a:endParaRPr lang="zh-CN" altLang="en-US" dirty="0"/>
          </a:p>
          <a:p>
            <a:r>
              <a:rPr lang="en-US" altLang="zh-CN" dirty="0"/>
              <a:t>D. </a:t>
            </a:r>
            <a:r>
              <a:rPr lang="zh-CN" altLang="en-US" dirty="0"/>
              <a:t>重复</a:t>
            </a:r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生活中的场景：</a:t>
            </a:r>
            <a:endParaRPr lang="zh-CN" altLang="en-US"/>
          </a:p>
          <a:p>
            <a:r>
              <a:rPr lang="zh-CN" altLang="en-US"/>
              <a:t>下雨了就要打伞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绿灯才能过马路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睡醒了就上班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考试得第一才能吃麦当劳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总结：对条件进行判断，如果条件成立了就去做某件事。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生活中的场景：</a:t>
            </a:r>
            <a:endParaRPr lang="zh-CN" altLang="en-US"/>
          </a:p>
          <a:p>
            <a:r>
              <a:rPr lang="zh-CN" altLang="en-US"/>
              <a:t>每年都有春夏秋冬四季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每周都有周一、周二、…..周日七天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太阳每天都东升西落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小帆老师每天都备课、上课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晚上很晚睡，第二天觉得很困，午觉睡很久， 晚上睡不着又很晚睡，第二天又觉得很困，午觉又睡很久 晚上睡不着又很晚睡….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计算机中的场景：</a:t>
            </a:r>
            <a:endParaRPr lang="zh-CN" altLang="en-US"/>
          </a:p>
          <a:p>
            <a:r>
              <a:rPr lang="zh-CN" altLang="en-US"/>
              <a:t>使用循环完成重复性的任务，例如：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把文件夹下的每个文件都重命名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读取excel表中的每一行数据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在使用循环完成任务时，需要使用条件判断来控制循环的结束，如果满足结束条件的时候，循环就要结束。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不能结束的循环叫做死循环，它会耗尽你的电脑资源，死机是分分钟的事！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概念：条件始终为真的循环称为死循环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在循环语句中，表达式永远为真</a:t>
            </a:r>
            <a:r>
              <a:rPr lang="en-US" altLang="zh-CN" dirty="0"/>
              <a:t>.</a:t>
            </a:r>
            <a:r>
              <a:rPr lang="zh-CN" altLang="en-US" dirty="0"/>
              <a:t>导致循环持续执行，程序无法终止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221" y="1854524"/>
            <a:ext cx="9145325" cy="1656052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221" y="3602668"/>
            <a:ext cx="9145325" cy="16560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321" y="551640"/>
            <a:ext cx="10517123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bg>
      <p:bgPr>
        <a:solidFill>
          <a:srgbClr val="6CB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 userDrawn="1"/>
        </p:nvGrpSpPr>
        <p:grpSpPr>
          <a:xfrm>
            <a:off x="292100" y="2840192"/>
            <a:ext cx="7188200" cy="3937000"/>
            <a:chOff x="584200" y="5680384"/>
            <a:chExt cx="14376400" cy="7874000"/>
          </a:xfrm>
        </p:grpSpPr>
        <p:pic>
          <p:nvPicPr>
            <p:cNvPr id="502" name="image 5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84200" y="5680384"/>
              <a:ext cx="14376400" cy="7874000"/>
            </a:xfrm>
            <a:prstGeom prst="rect">
              <a:avLst/>
            </a:prstGeom>
          </p:spPr>
        </p:pic>
        <p:pic>
          <p:nvPicPr>
            <p:cNvPr id="503" name="image 50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908800" y="12906684"/>
              <a:ext cx="2819400" cy="457200"/>
            </a:xfrm>
            <a:prstGeom prst="rect">
              <a:avLst/>
            </a:prstGeom>
          </p:spPr>
        </p:pic>
      </p:grpSp>
      <p:pic>
        <p:nvPicPr>
          <p:cNvPr id="504" name="image 504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639509" y="682625"/>
            <a:ext cx="10895837" cy="5492750"/>
          </a:xfrm>
          <a:prstGeom prst="rect">
            <a:avLst/>
          </a:prstGeom>
        </p:spPr>
      </p:pic>
      <p:grpSp>
        <p:nvGrpSpPr>
          <p:cNvPr id="505" name="组合 505"/>
          <p:cNvGrpSpPr/>
          <p:nvPr userDrawn="1"/>
        </p:nvGrpSpPr>
        <p:grpSpPr>
          <a:xfrm>
            <a:off x="292100" y="580314"/>
            <a:ext cx="1028700" cy="1003300"/>
            <a:chOff x="584200" y="1160627"/>
            <a:chExt cx="2057400" cy="2006600"/>
          </a:xfrm>
        </p:grpSpPr>
        <p:pic>
          <p:nvPicPr>
            <p:cNvPr id="506" name="image 50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65200" y="1224127"/>
              <a:ext cx="1574800" cy="673100"/>
            </a:xfrm>
            <a:prstGeom prst="rect">
              <a:avLst/>
            </a:prstGeom>
          </p:spPr>
        </p:pic>
        <p:pic>
          <p:nvPicPr>
            <p:cNvPr id="507" name="image 50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85800" y="1389227"/>
              <a:ext cx="812800" cy="1676400"/>
            </a:xfrm>
            <a:prstGeom prst="rect">
              <a:avLst/>
            </a:prstGeom>
          </p:spPr>
        </p:pic>
        <p:pic>
          <p:nvPicPr>
            <p:cNvPr id="508" name="image 50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244600" y="1694027"/>
              <a:ext cx="1295400" cy="1473200"/>
            </a:xfrm>
            <a:prstGeom prst="rect">
              <a:avLst/>
            </a:prstGeom>
          </p:spPr>
        </p:pic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584200" y="1160627"/>
              <a:ext cx="2057400" cy="2006600"/>
            </a:xfrm>
            <a:prstGeom prst="rect">
              <a:avLst/>
            </a:prstGeom>
          </p:spPr>
        </p:pic>
      </p:grpSp>
      <p:grpSp>
        <p:nvGrpSpPr>
          <p:cNvPr id="5013" name="组合 5013"/>
          <p:cNvGrpSpPr/>
          <p:nvPr userDrawn="1"/>
        </p:nvGrpSpPr>
        <p:grpSpPr>
          <a:xfrm>
            <a:off x="8978058" y="1170864"/>
            <a:ext cx="2101850" cy="412750"/>
            <a:chOff x="17956115" y="2341727"/>
            <a:chExt cx="4203700" cy="825500"/>
          </a:xfrm>
        </p:grpSpPr>
        <p:pic>
          <p:nvPicPr>
            <p:cNvPr id="5014" name="image 5014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7956115" y="2341727"/>
              <a:ext cx="4051300" cy="825500"/>
            </a:xfrm>
            <a:prstGeom prst="rect">
              <a:avLst/>
            </a:prstGeom>
          </p:spPr>
        </p:pic>
        <p:pic>
          <p:nvPicPr>
            <p:cNvPr id="5015" name="image 5015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8108515" y="2341727"/>
              <a:ext cx="4051300" cy="8255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21" y="365189"/>
            <a:ext cx="10517123" cy="1325795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321" y="1838644"/>
            <a:ext cx="10517123" cy="43520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321" y="2187825"/>
            <a:ext cx="10517123" cy="2483549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21" y="365189"/>
            <a:ext cx="10517123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21" y="1825944"/>
            <a:ext cx="5182351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094" y="1825944"/>
            <a:ext cx="5182351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0" y="365189"/>
            <a:ext cx="10517123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910" y="1745267"/>
            <a:ext cx="5158534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910" y="2616067"/>
            <a:ext cx="5158534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3094" y="1745267"/>
            <a:ext cx="5183939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3094" y="2616067"/>
            <a:ext cx="5183939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969" y="2159377"/>
            <a:ext cx="5715828" cy="1382692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969" y="3733855"/>
            <a:ext cx="5715828" cy="1186144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321" y="713797"/>
            <a:ext cx="4682333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3335" y="713797"/>
            <a:ext cx="5712710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321" y="2314277"/>
            <a:ext cx="4682333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6412" y="365189"/>
            <a:ext cx="909033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320" y="365189"/>
            <a:ext cx="9447811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1.xml"/><Relationship Id="rId12" Type="http://schemas.openxmlformats.org/officeDocument/2006/relationships/image" Target="../media/image10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2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2" Type="http://schemas.openxmlformats.org/officeDocument/2006/relationships/image" Target="../media/image31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image" Target="../media/image32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.xml"/><Relationship Id="rId2" Type="http://schemas.openxmlformats.org/officeDocument/2006/relationships/image" Target="../media/image33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.xml"/><Relationship Id="rId2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.xml"/><Relationship Id="rId2" Type="http://schemas.openxmlformats.org/officeDocument/2006/relationships/image" Target="../media/image35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2" Type="http://schemas.openxmlformats.org/officeDocument/2006/relationships/image" Target="../media/image38.png"/><Relationship Id="rId1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.xml"/><Relationship Id="rId2" Type="http://schemas.openxmlformats.org/officeDocument/2006/relationships/image" Target="../media/image38.png"/><Relationship Id="rId1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image" Target="../media/image38.png"/><Relationship Id="rId1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.xml"/><Relationship Id="rId2" Type="http://schemas.openxmlformats.org/officeDocument/2006/relationships/image" Target="../media/image38.png"/><Relationship Id="rId1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8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27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28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253240" y="2166893"/>
            <a:ext cx="33636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CN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zh-CN" altLang="en-US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章 循环</a:t>
            </a:r>
            <a:endParaRPr lang="zh-CN" altLang="en-US" sz="4800" b="1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16828" y="3562985"/>
            <a:ext cx="223651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讲师：木棉</a:t>
            </a:r>
            <a:endParaRPr lang="zh-CN" altLang="en-US" sz="3200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5.2 for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66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练习：打印 </a:t>
            </a:r>
            <a:r>
              <a:rPr lang="en-US" altLang="zh-CN" sz="2800" dirty="0"/>
              <a:t>5 </a:t>
            </a:r>
            <a:r>
              <a:rPr lang="zh-CN" altLang="en-US" sz="2800" dirty="0"/>
              <a:t>遍 </a:t>
            </a:r>
            <a:r>
              <a:rPr lang="en-US" altLang="zh-CN" sz="2800" dirty="0"/>
              <a:t>python</a:t>
            </a:r>
            <a:endParaRPr lang="en-US" altLang="zh-CN" sz="2800" dirty="0"/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130629" y="1590873"/>
            <a:ext cx="5361995" cy="4672330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52697" y="2272937"/>
            <a:ext cx="4911634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range()</a:t>
            </a:r>
            <a:r>
              <a:rPr lang="zh-CN" altLang="en-US" sz="2800" dirty="0">
                <a:solidFill>
                  <a:schemeClr val="tx1"/>
                </a:solidFill>
              </a:rPr>
              <a:t>函数可以用来创建一个数字序列，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zh-CN" altLang="en-US" sz="2800" dirty="0">
                <a:solidFill>
                  <a:schemeClr val="tx1"/>
                </a:solidFill>
              </a:rPr>
              <a:t>常与</a:t>
            </a:r>
            <a:r>
              <a:rPr lang="en-US" altLang="zh-CN" sz="2800" dirty="0">
                <a:solidFill>
                  <a:schemeClr val="tx1"/>
                </a:solidFill>
              </a:rPr>
              <a:t>for</a:t>
            </a:r>
            <a:r>
              <a:rPr lang="zh-CN" altLang="en-US" sz="2800" dirty="0">
                <a:solidFill>
                  <a:schemeClr val="tx1"/>
                </a:solidFill>
              </a:rPr>
              <a:t>循环结合使用来重复执行代码块指定的次数。</a:t>
            </a:r>
            <a:endParaRPr lang="zh-CN" altLang="en-US" sz="2800" dirty="0">
              <a:solidFill>
                <a:schemeClr val="tx1"/>
              </a:solidFill>
            </a:endParaRP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5872532" y="2732624"/>
            <a:ext cx="5532063" cy="1983880"/>
          </a:xfrm>
          <a:prstGeom prst="roundRect">
            <a:avLst>
              <a:gd name="adj" fmla="val 6823"/>
            </a:avLst>
          </a:prstGeom>
          <a:blipFill>
            <a:blip r:embed="rId2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5.3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循环控制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66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break</a:t>
            </a:r>
            <a:endParaRPr lang="en-US" altLang="zh-CN" sz="2800" dirty="0"/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130629" y="1590872"/>
            <a:ext cx="5361995" cy="489760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55809" y="2420174"/>
            <a:ext cx="4911634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作用：退出循环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注意：只能跳出距离最近的</a:t>
            </a:r>
            <a:r>
              <a:rPr lang="en-US" altLang="zh-CN" sz="2400" dirty="0">
                <a:solidFill>
                  <a:schemeClr val="tx1"/>
                </a:solidFill>
              </a:rPr>
              <a:t>for</a:t>
            </a:r>
            <a:r>
              <a:rPr lang="zh-CN" altLang="en-US" sz="2400" dirty="0">
                <a:solidFill>
                  <a:schemeClr val="tx1"/>
                </a:solidFill>
              </a:rPr>
              <a:t>或者</a:t>
            </a:r>
            <a:r>
              <a:rPr lang="en-US" altLang="zh-CN" sz="2400" dirty="0">
                <a:solidFill>
                  <a:schemeClr val="tx1"/>
                </a:solidFill>
              </a:rPr>
              <a:t>while</a:t>
            </a:r>
            <a:r>
              <a:rPr lang="zh-CN" altLang="en-US" sz="2400" dirty="0">
                <a:solidFill>
                  <a:schemeClr val="tx1"/>
                </a:solidFill>
              </a:rPr>
              <a:t>循环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在循环过程中</a:t>
            </a:r>
            <a:r>
              <a:rPr lang="zh-CN" altLang="en-US" sz="2400" dirty="0">
                <a:solidFill>
                  <a:schemeClr val="tx1"/>
                </a:solidFill>
              </a:rPr>
              <a:t>，如果 </a:t>
            </a:r>
            <a:r>
              <a:rPr lang="zh-CN" altLang="en-US" sz="2400" b="1" dirty="0">
                <a:solidFill>
                  <a:schemeClr val="tx1"/>
                </a:solidFill>
              </a:rPr>
              <a:t>某一个条件满足后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zh-CN" altLang="en-US" sz="2400" b="1" dirty="0">
                <a:solidFill>
                  <a:schemeClr val="tx1"/>
                </a:solidFill>
              </a:rPr>
              <a:t>不</a:t>
            </a:r>
            <a:r>
              <a:rPr lang="zh-CN" altLang="en-US" sz="2400" dirty="0">
                <a:solidFill>
                  <a:schemeClr val="tx1"/>
                </a:solidFill>
              </a:rPr>
              <a:t> 再希望 </a:t>
            </a:r>
            <a:r>
              <a:rPr lang="zh-CN" altLang="en-US" sz="2400" b="1" dirty="0">
                <a:solidFill>
                  <a:schemeClr val="tx1"/>
                </a:solidFill>
              </a:rPr>
              <a:t>循环继续执行</a:t>
            </a:r>
            <a:r>
              <a:rPr lang="zh-CN" altLang="en-US" sz="2400" dirty="0">
                <a:solidFill>
                  <a:schemeClr val="tx1"/>
                </a:solidFill>
              </a:rPr>
              <a:t>，可以使用 </a:t>
            </a:r>
            <a:r>
              <a:rPr lang="en-US" altLang="zh-CN" sz="2400" dirty="0">
                <a:solidFill>
                  <a:schemeClr val="tx1"/>
                </a:solidFill>
              </a:rPr>
              <a:t>break </a:t>
            </a:r>
            <a:r>
              <a:rPr lang="zh-CN" altLang="en-US" sz="2400" dirty="0">
                <a:solidFill>
                  <a:schemeClr val="tx1"/>
                </a:solidFill>
              </a:rPr>
              <a:t>退出循环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5872532" y="1841325"/>
            <a:ext cx="5532063" cy="3382027"/>
          </a:xfrm>
          <a:prstGeom prst="roundRect">
            <a:avLst>
              <a:gd name="adj" fmla="val 6823"/>
            </a:avLst>
          </a:prstGeom>
          <a:blipFill>
            <a:blip r:embed="rId2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5.3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循环控制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continue</a:t>
            </a:r>
            <a:endParaRPr lang="en-US" altLang="zh-CN" sz="2800" dirty="0"/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130629" y="1590872"/>
            <a:ext cx="5361995" cy="489760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55809" y="2420174"/>
            <a:ext cx="4911634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作用：跳过本次循环后面的剩余语句，然后继续下一次循环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注意：只能跳过距离最近的</a:t>
            </a:r>
            <a:r>
              <a:rPr lang="en-US" altLang="zh-CN" sz="2400" dirty="0">
                <a:solidFill>
                  <a:schemeClr val="tx1"/>
                </a:solidFill>
              </a:rPr>
              <a:t>for</a:t>
            </a:r>
            <a:r>
              <a:rPr lang="zh-CN" altLang="en-US" sz="2400" dirty="0">
                <a:solidFill>
                  <a:schemeClr val="tx1"/>
                </a:solidFill>
              </a:rPr>
              <a:t>或者</a:t>
            </a:r>
            <a:r>
              <a:rPr lang="en-US" altLang="zh-CN" sz="2400" dirty="0">
                <a:solidFill>
                  <a:schemeClr val="tx1"/>
                </a:solidFill>
              </a:rPr>
              <a:t>while</a:t>
            </a:r>
            <a:r>
              <a:rPr lang="zh-CN" altLang="en-US" sz="2400" dirty="0">
                <a:solidFill>
                  <a:schemeClr val="tx1"/>
                </a:solidFill>
              </a:rPr>
              <a:t>循环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5872532" y="1841325"/>
            <a:ext cx="5532063" cy="3382027"/>
          </a:xfrm>
          <a:prstGeom prst="roundRect">
            <a:avLst>
              <a:gd name="adj" fmla="val 6823"/>
            </a:avLst>
          </a:prstGeom>
          <a:blipFill>
            <a:blip r:embed="rId2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5.3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循环控制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与</a:t>
            </a:r>
            <a:r>
              <a:rPr lang="en-US" altLang="zh-CN" sz="2800" dirty="0"/>
              <a:t>else</a:t>
            </a:r>
            <a:r>
              <a:rPr lang="zh-CN" altLang="en-US" sz="2800" dirty="0"/>
              <a:t>结合</a:t>
            </a:r>
            <a:endParaRPr lang="en-US" altLang="zh-CN" sz="2800" dirty="0"/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130629" y="1603398"/>
            <a:ext cx="5361995" cy="489760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55809" y="2420174"/>
            <a:ext cx="4911634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else</a:t>
            </a:r>
            <a:r>
              <a:rPr lang="zh-CN" altLang="en-US" sz="2400" dirty="0">
                <a:solidFill>
                  <a:schemeClr val="tx1"/>
                </a:solidFill>
              </a:rPr>
              <a:t>的下级代码：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没有通过 </a:t>
            </a:r>
            <a:r>
              <a:rPr lang="en-US" altLang="zh-CN" sz="2400" dirty="0">
                <a:solidFill>
                  <a:schemeClr val="tx1"/>
                </a:solidFill>
              </a:rPr>
              <a:t>break </a:t>
            </a:r>
            <a:r>
              <a:rPr lang="zh-CN" altLang="en-US" sz="2400" dirty="0">
                <a:solidFill>
                  <a:schemeClr val="tx1"/>
                </a:solidFill>
              </a:rPr>
              <a:t>退出循环，循环结束后，会执行的代码</a:t>
            </a:r>
            <a:endParaRPr lang="zh-CN" altLang="en-US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5872532" y="1841325"/>
            <a:ext cx="5532063" cy="4233798"/>
          </a:xfrm>
          <a:prstGeom prst="roundRect">
            <a:avLst>
              <a:gd name="adj" fmla="val 6823"/>
            </a:avLst>
          </a:prstGeom>
          <a:blipFill>
            <a:blip r:embed="rId2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5.3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循环控制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pass</a:t>
            </a:r>
            <a:endParaRPr lang="en-US" altLang="zh-CN" sz="2800" dirty="0"/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130629" y="1590872"/>
            <a:ext cx="6370379" cy="489760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55809" y="2420174"/>
            <a:ext cx="5532062" cy="3363862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作用：当语句要求不希望任何命令或代码来执行时使用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说明：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pass</a:t>
            </a:r>
            <a:r>
              <a:rPr lang="zh-CN" altLang="en-US" sz="2400" dirty="0">
                <a:solidFill>
                  <a:schemeClr val="tx1"/>
                </a:solidFill>
              </a:rPr>
              <a:t>语句表示一个空操作，在执行时没有任何的响应，</a:t>
            </a:r>
            <a:r>
              <a:rPr lang="en-US" altLang="zh-CN" sz="2400" dirty="0">
                <a:solidFill>
                  <a:schemeClr val="tx1"/>
                </a:solidFill>
              </a:rPr>
              <a:t>pass</a:t>
            </a:r>
            <a:r>
              <a:rPr lang="zh-CN" altLang="en-US" sz="2400" dirty="0">
                <a:solidFill>
                  <a:schemeClr val="tx1"/>
                </a:solidFill>
              </a:rPr>
              <a:t>的位置最终应该有代码来执行，只不过暂时写不出来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可以使用在流程控制和循环语句中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6617279" y="2589756"/>
            <a:ext cx="4593516" cy="1678487"/>
          </a:xfrm>
          <a:prstGeom prst="roundRect">
            <a:avLst>
              <a:gd name="adj" fmla="val 6823"/>
            </a:avLst>
          </a:prstGeom>
          <a:blipFill>
            <a:blip r:embed="rId2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本章总结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1387547"/>
            <a:ext cx="9874250" cy="4781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6304" y="1073964"/>
            <a:ext cx="7281227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知识总结</a:t>
            </a:r>
            <a:endParaRPr lang="en-US" altLang="zh-CN" sz="2800" dirty="0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本章总结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6304" y="1073964"/>
            <a:ext cx="7281227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单词总结</a:t>
            </a:r>
            <a:endParaRPr lang="en-US" altLang="zh-CN" sz="2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304680" y="2110735"/>
          <a:ext cx="6383124" cy="3463348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2390683"/>
                <a:gridCol w="3992441"/>
              </a:tblGrid>
              <a:tr h="49476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b="1">
                          <a:effectLst/>
                        </a:rPr>
                        <a:t>单词</a:t>
                      </a:r>
                      <a:endParaRPr lang="zh-CN" altLang="en-US" sz="2000" b="1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b="1" dirty="0">
                          <a:effectLst/>
                        </a:rPr>
                        <a:t>释义</a:t>
                      </a:r>
                      <a:endParaRPr lang="zh-CN" altLang="en-US" sz="2000" b="1" dirty="0">
                        <a:effectLst/>
                      </a:endParaRPr>
                    </a:p>
                  </a:txBody>
                  <a:tcPr marL="50800" marR="50800" marT="50800" marB="50800"/>
                </a:tc>
              </a:tr>
              <a:tr h="494764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while</a:t>
                      </a:r>
                      <a:endParaRPr lang="en-US" sz="200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>
                          <a:effectLst/>
                        </a:rPr>
                        <a:t>当</a:t>
                      </a:r>
                      <a:r>
                        <a:rPr lang="en-US" altLang="zh-CN" sz="2000">
                          <a:effectLst/>
                        </a:rPr>
                        <a:t>....</a:t>
                      </a:r>
                      <a:r>
                        <a:rPr lang="zh-CN" altLang="en-US" sz="2000">
                          <a:effectLst/>
                        </a:rPr>
                        <a:t>时候</a:t>
                      </a:r>
                      <a:endParaRPr lang="zh-CN" altLang="en-US" sz="2000">
                        <a:effectLst/>
                      </a:endParaRPr>
                    </a:p>
                  </a:txBody>
                  <a:tcPr marL="50800" marR="50800" marT="50800" marB="50800"/>
                </a:tc>
              </a:tr>
              <a:tr h="494764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for</a:t>
                      </a:r>
                      <a:endParaRPr lang="en-US" sz="200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>
                          <a:effectLst/>
                        </a:rPr>
                        <a:t>为了，对于</a:t>
                      </a:r>
                      <a:endParaRPr lang="zh-CN" altLang="en-US" sz="2000">
                        <a:effectLst/>
                      </a:endParaRPr>
                    </a:p>
                  </a:txBody>
                  <a:tcPr marL="50800" marR="50800" marT="50800" marB="50800"/>
                </a:tc>
              </a:tr>
              <a:tr h="494764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break</a:t>
                      </a:r>
                      <a:endParaRPr lang="en-US" sz="200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打断</a:t>
                      </a:r>
                      <a:endParaRPr lang="zh-CN" altLang="en-US" sz="2000" dirty="0">
                        <a:effectLst/>
                      </a:endParaRPr>
                    </a:p>
                  </a:txBody>
                  <a:tcPr marL="50800" marR="50800" marT="50800" marB="50800"/>
                </a:tc>
              </a:tr>
              <a:tr h="494764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continue</a:t>
                      </a:r>
                      <a:endParaRPr lang="en-US" sz="200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>
                          <a:effectLst/>
                        </a:rPr>
                        <a:t>继续</a:t>
                      </a:r>
                      <a:endParaRPr lang="zh-CN" altLang="en-US" sz="2000">
                        <a:effectLst/>
                      </a:endParaRPr>
                    </a:p>
                  </a:txBody>
                  <a:tcPr marL="50800" marR="50800" marT="50800" marB="50800"/>
                </a:tc>
              </a:tr>
              <a:tr h="494764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pass</a:t>
                      </a:r>
                      <a:endParaRPr lang="en-US" sz="200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>
                          <a:effectLst/>
                        </a:rPr>
                        <a:t>跳过</a:t>
                      </a:r>
                      <a:endParaRPr lang="zh-CN" altLang="en-US" sz="2000">
                        <a:effectLst/>
                      </a:endParaRPr>
                    </a:p>
                  </a:txBody>
                  <a:tcPr marL="50800" marR="50800" marT="50800" marB="50800"/>
                </a:tc>
              </a:tr>
              <a:tr h="494764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range</a:t>
                      </a:r>
                      <a:endParaRPr lang="en-US" sz="200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范围</a:t>
                      </a:r>
                      <a:endParaRPr lang="zh-CN" altLang="en-US" sz="2000" dirty="0">
                        <a:effectLst/>
                      </a:endParaRPr>
                    </a:p>
                  </a:txBody>
                  <a:tcPr marL="50800" marR="50800" marT="50800" marB="50800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课后甜点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50" y="1978025"/>
            <a:ext cx="5194300" cy="2901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6304" y="1073964"/>
            <a:ext cx="7281227" cy="658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指数爆炸</a:t>
            </a:r>
            <a:endParaRPr lang="en-US" altLang="zh-CN" sz="2800" dirty="0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32471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下列关于</a:t>
            </a:r>
            <a:r>
              <a:rPr lang="en-US" altLang="zh-CN" sz="2800" dirty="0"/>
              <a:t>for</a:t>
            </a:r>
            <a:r>
              <a:rPr lang="zh-CN" altLang="en-US" sz="2800" dirty="0"/>
              <a:t>循环说法正确的是？</a:t>
            </a:r>
            <a:endParaRPr lang="zh-CN" altLang="en-US" sz="2800" dirty="0"/>
          </a:p>
          <a:p>
            <a:r>
              <a:rPr lang="en-US" altLang="zh-CN" sz="2800" dirty="0"/>
              <a:t>A. </a:t>
            </a:r>
            <a:r>
              <a:rPr lang="zh-CN" altLang="en-US" sz="2800" dirty="0"/>
              <a:t>循环变量</a:t>
            </a:r>
            <a:r>
              <a:rPr lang="en-US" altLang="zh-CN" sz="2800" dirty="0" err="1"/>
              <a:t>i</a:t>
            </a:r>
            <a:r>
              <a:rPr lang="zh-CN" altLang="en-US" sz="2800" dirty="0"/>
              <a:t>是从</a:t>
            </a:r>
            <a:r>
              <a:rPr lang="en-US" altLang="zh-CN" sz="2800" dirty="0"/>
              <a:t>1</a:t>
            </a:r>
            <a:r>
              <a:rPr lang="zh-CN" altLang="en-US" sz="2800" dirty="0"/>
              <a:t>开始的。</a:t>
            </a:r>
            <a:endParaRPr lang="zh-CN" altLang="en-US" sz="2800" dirty="0"/>
          </a:p>
          <a:p>
            <a:r>
              <a:rPr lang="en-US" altLang="zh-CN" sz="2800" dirty="0"/>
              <a:t>B. range</a:t>
            </a:r>
            <a:r>
              <a:rPr lang="zh-CN" altLang="en-US" sz="2800" dirty="0"/>
              <a:t>后面括号中的数字表示循环的次数。</a:t>
            </a:r>
            <a:endParaRPr lang="zh-CN" altLang="en-US" sz="2800" dirty="0"/>
          </a:p>
          <a:p>
            <a:r>
              <a:rPr lang="en-US" altLang="zh-CN" sz="2800" dirty="0"/>
              <a:t>C. for</a:t>
            </a:r>
            <a:r>
              <a:rPr lang="zh-CN" altLang="en-US" sz="2800" dirty="0"/>
              <a:t>循环语句中只能有一句下级代码。</a:t>
            </a:r>
            <a:endParaRPr lang="zh-CN" altLang="en-US" sz="2800" dirty="0"/>
          </a:p>
          <a:p>
            <a:r>
              <a:rPr lang="en-US" altLang="zh-CN" sz="2800" dirty="0"/>
              <a:t>D. </a:t>
            </a:r>
            <a:r>
              <a:rPr lang="zh-CN" altLang="en-US" sz="2800" dirty="0"/>
              <a:t>循环变量</a:t>
            </a:r>
            <a:r>
              <a:rPr lang="en-US" altLang="zh-CN" sz="2800" dirty="0" err="1"/>
              <a:t>i</a:t>
            </a:r>
            <a:r>
              <a:rPr lang="zh-CN" altLang="en-US" sz="2800" dirty="0"/>
              <a:t>的值是一直不变的。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543675" y="2833342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17" y="1743710"/>
            <a:ext cx="7729168" cy="3872686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66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执行这段代码，打印的结果是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4114490" y="4289992"/>
            <a:ext cx="701770" cy="371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248" y="770255"/>
            <a:ext cx="140208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  <a:endParaRPr lang="zh-CN" altLang="en-US" sz="48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710764" y="1266901"/>
            <a:ext cx="4085590" cy="706755"/>
            <a:chOff x="5016113" y="1484630"/>
            <a:chExt cx="4085590" cy="706755"/>
          </a:xfrm>
        </p:grpSpPr>
        <p:sp>
          <p:nvSpPr>
            <p:cNvPr id="6" name="矩形 5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310243" y="1600835"/>
              <a:ext cx="2472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While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循环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10764" y="3276095"/>
            <a:ext cx="4085590" cy="706755"/>
            <a:chOff x="5016113" y="1484630"/>
            <a:chExt cx="4085590" cy="706755"/>
          </a:xfrm>
        </p:grpSpPr>
        <p:sp>
          <p:nvSpPr>
            <p:cNvPr id="35" name="矩形 34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310243" y="1600835"/>
              <a:ext cx="22491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循环控制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710764" y="4280692"/>
            <a:ext cx="4085590" cy="706755"/>
            <a:chOff x="5016113" y="1484630"/>
            <a:chExt cx="4085590" cy="706755"/>
          </a:xfrm>
        </p:grpSpPr>
        <p:sp>
          <p:nvSpPr>
            <p:cNvPr id="40" name="矩形 39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310242" y="1600835"/>
              <a:ext cx="25945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知识总结及习题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710764" y="2278483"/>
            <a:ext cx="4085590" cy="706755"/>
            <a:chOff x="5016113" y="1484630"/>
            <a:chExt cx="4085590" cy="706755"/>
          </a:xfrm>
        </p:grpSpPr>
        <p:sp>
          <p:nvSpPr>
            <p:cNvPr id="45" name="矩形 44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310242" y="1600835"/>
              <a:ext cx="25945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循环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" y="1844036"/>
            <a:ext cx="10103812" cy="3492292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1951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下列哪个选项可以在输出区打印</a:t>
            </a:r>
            <a:r>
              <a:rPr lang="en-US" altLang="zh-CN" sz="2800" dirty="0">
                <a:solidFill>
                  <a:schemeClr val="tx1"/>
                </a:solidFill>
              </a:rPr>
              <a:t>5</a:t>
            </a:r>
            <a:r>
              <a:rPr lang="zh-CN" altLang="en-US" sz="2800" dirty="0">
                <a:solidFill>
                  <a:schemeClr val="tx1"/>
                </a:solidFill>
              </a:rPr>
              <a:t>遍</a:t>
            </a:r>
            <a:r>
              <a:rPr lang="en-US" altLang="zh-CN" sz="2800" dirty="0">
                <a:solidFill>
                  <a:schemeClr val="tx1"/>
                </a:solidFill>
              </a:rPr>
              <a:t>hello</a:t>
            </a:r>
            <a:r>
              <a:rPr lang="zh-CN" altLang="en-US" sz="2800" dirty="0">
                <a:solidFill>
                  <a:schemeClr val="tx1"/>
                </a:solidFill>
              </a:rPr>
              <a:t>？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4434529" y="4381432"/>
            <a:ext cx="701770" cy="371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4" y="1735812"/>
            <a:ext cx="10048887" cy="4378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6304" y="1073964"/>
            <a:ext cx="10431430" cy="66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执行以下代码的运行结果是（ ）</a:t>
            </a:r>
            <a:endParaRPr lang="en-US" altLang="zh-CN" sz="2800" dirty="0"/>
          </a:p>
        </p:txBody>
      </p:sp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9745721" y="4936324"/>
            <a:ext cx="701770" cy="371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98" y="1842708"/>
            <a:ext cx="8196098" cy="34688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6304" y="1073964"/>
            <a:ext cx="10431430" cy="45368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以下哪个选项可以在输出区打印出以下内容（ ）</a:t>
            </a:r>
            <a:endParaRPr lang="zh-CN" altLang="en-US" sz="2800" dirty="0"/>
          </a:p>
          <a:p>
            <a:r>
              <a:rPr lang="en-US" altLang="zh-CN" sz="2800" dirty="0"/>
              <a:t>0</a:t>
            </a:r>
            <a:endParaRPr lang="en-US" altLang="zh-CN" sz="2800" dirty="0"/>
          </a:p>
          <a:p>
            <a:r>
              <a:rPr lang="en-US" altLang="zh-CN" sz="2800" dirty="0"/>
              <a:t>python</a:t>
            </a:r>
            <a:endParaRPr lang="en-US" altLang="zh-CN" sz="2800" dirty="0"/>
          </a:p>
          <a:p>
            <a:r>
              <a:rPr lang="en-US" altLang="zh-CN" sz="2800" dirty="0"/>
              <a:t>1</a:t>
            </a:r>
            <a:endParaRPr lang="en-US" altLang="zh-CN" sz="2800" dirty="0"/>
          </a:p>
          <a:p>
            <a:r>
              <a:rPr lang="en-US" altLang="zh-CN" sz="2800" dirty="0"/>
              <a:t>python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endParaRPr lang="en-US" altLang="zh-CN" sz="2800" dirty="0"/>
          </a:p>
          <a:p>
            <a:r>
              <a:rPr lang="en-US" altLang="zh-CN" sz="2800" dirty="0"/>
              <a:t>python</a:t>
            </a:r>
            <a:endParaRPr lang="en-US" altLang="zh-CN" sz="2800" dirty="0"/>
          </a:p>
        </p:txBody>
      </p:sp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425517" y="2705031"/>
            <a:ext cx="701770" cy="371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6304" y="1073964"/>
            <a:ext cx="10431430" cy="3893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while</a:t>
            </a:r>
            <a:r>
              <a:rPr lang="zh-CN" altLang="en-US" sz="2800" dirty="0"/>
              <a:t>循环，在给定的判断条件为</a:t>
            </a:r>
            <a:r>
              <a:rPr lang="en-US" altLang="zh-CN" sz="2800" dirty="0"/>
              <a:t>True</a:t>
            </a:r>
            <a:r>
              <a:rPr lang="zh-CN" altLang="en-US" sz="2800" dirty="0"/>
              <a:t>时（）循环体，否则退出循环体。</a:t>
            </a:r>
            <a:endParaRPr lang="zh-CN" altLang="en-US" sz="2800" dirty="0"/>
          </a:p>
          <a:p>
            <a:r>
              <a:rPr lang="en-US" altLang="zh-CN" sz="2800" dirty="0"/>
              <a:t>A. </a:t>
            </a:r>
            <a:r>
              <a:rPr lang="zh-CN" altLang="en-US" sz="2800" dirty="0"/>
              <a:t>不执行</a:t>
            </a:r>
            <a:endParaRPr lang="zh-CN" altLang="en-US" sz="2800" dirty="0"/>
          </a:p>
          <a:p>
            <a:r>
              <a:rPr lang="en-US" altLang="zh-CN" sz="2800" dirty="0"/>
              <a:t>B. </a:t>
            </a:r>
            <a:r>
              <a:rPr lang="zh-CN" altLang="en-US" sz="2800" dirty="0"/>
              <a:t>执行</a:t>
            </a:r>
            <a:endParaRPr lang="zh-CN" altLang="en-US" sz="2800" dirty="0"/>
          </a:p>
          <a:p>
            <a:r>
              <a:rPr lang="en-US" altLang="zh-CN" sz="2800" dirty="0"/>
              <a:t>C. </a:t>
            </a:r>
            <a:r>
              <a:rPr lang="zh-CN" altLang="en-US" sz="2800" dirty="0"/>
              <a:t>不确定</a:t>
            </a:r>
            <a:endParaRPr lang="zh-CN" altLang="en-US" sz="2800" dirty="0"/>
          </a:p>
          <a:p>
            <a:r>
              <a:rPr lang="en-US" altLang="zh-CN" sz="2800" dirty="0"/>
              <a:t>D. </a:t>
            </a:r>
            <a:r>
              <a:rPr lang="zh-CN" altLang="en-US" sz="2800" dirty="0"/>
              <a:t>无法确定</a:t>
            </a:r>
            <a:endParaRPr lang="zh-CN" altLang="en-US" sz="2800" dirty="0"/>
          </a:p>
        </p:txBody>
      </p:sp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772276" y="3360353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6304" y="1073964"/>
            <a:ext cx="10431430" cy="32471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for</a:t>
            </a:r>
            <a:r>
              <a:rPr lang="zh-CN" altLang="en-US" sz="2800" dirty="0"/>
              <a:t>循环是用来（）执行语句</a:t>
            </a:r>
            <a:endParaRPr lang="zh-CN" altLang="en-US" sz="2800" dirty="0"/>
          </a:p>
          <a:p>
            <a:r>
              <a:rPr lang="en-US" altLang="zh-CN" sz="2800" dirty="0"/>
              <a:t>A. </a:t>
            </a:r>
            <a:r>
              <a:rPr lang="zh-CN" altLang="en-US" sz="2800" dirty="0"/>
              <a:t>重复</a:t>
            </a:r>
            <a:endParaRPr lang="zh-CN" altLang="en-US" sz="2800" dirty="0"/>
          </a:p>
          <a:p>
            <a:r>
              <a:rPr lang="en-US" altLang="zh-CN" sz="2800" dirty="0"/>
              <a:t>B.</a:t>
            </a:r>
            <a:r>
              <a:rPr lang="zh-CN" altLang="en-US" sz="2800" dirty="0"/>
              <a:t>无限</a:t>
            </a:r>
            <a:endParaRPr lang="zh-CN" altLang="en-US" sz="2800" dirty="0"/>
          </a:p>
          <a:p>
            <a:r>
              <a:rPr lang="en-US" altLang="zh-CN" sz="2800" dirty="0"/>
              <a:t>C. </a:t>
            </a:r>
            <a:r>
              <a:rPr lang="zh-CN" altLang="en-US" sz="2800" dirty="0"/>
              <a:t>无穷</a:t>
            </a:r>
            <a:endParaRPr lang="zh-CN" altLang="en-US" sz="2800" dirty="0"/>
          </a:p>
          <a:p>
            <a:r>
              <a:rPr lang="en-US" altLang="zh-CN" sz="2800" dirty="0"/>
              <a:t>D. </a:t>
            </a:r>
            <a:r>
              <a:rPr lang="zh-CN" altLang="en-US" sz="2800" dirty="0"/>
              <a:t>不停</a:t>
            </a:r>
            <a:endParaRPr lang="zh-CN" altLang="en-US" sz="2800" dirty="0"/>
          </a:p>
        </p:txBody>
      </p:sp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83381" y="2080193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32471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break</a:t>
            </a:r>
            <a:r>
              <a:rPr lang="zh-CN" altLang="en-US" sz="2800" dirty="0"/>
              <a:t>是在语句块执行过程中终止循环，并且（）整个循环。</a:t>
            </a:r>
            <a:endParaRPr lang="zh-CN" altLang="en-US" sz="2800" dirty="0"/>
          </a:p>
          <a:p>
            <a:r>
              <a:rPr lang="en-US" altLang="zh-CN" sz="2800" dirty="0"/>
              <a:t>A. </a:t>
            </a:r>
            <a:r>
              <a:rPr lang="zh-CN" altLang="en-US" sz="2800" dirty="0"/>
              <a:t>跳出</a:t>
            </a:r>
            <a:endParaRPr lang="zh-CN" altLang="en-US" sz="2800" dirty="0"/>
          </a:p>
          <a:p>
            <a:r>
              <a:rPr lang="en-US" altLang="zh-CN" sz="2800" dirty="0"/>
              <a:t>B. </a:t>
            </a:r>
            <a:r>
              <a:rPr lang="zh-CN" altLang="en-US" sz="2800" dirty="0"/>
              <a:t>终止</a:t>
            </a:r>
            <a:endParaRPr lang="zh-CN" altLang="en-US" sz="2800" dirty="0"/>
          </a:p>
          <a:p>
            <a:r>
              <a:rPr lang="en-US" altLang="zh-CN" sz="2800" dirty="0"/>
              <a:t>C. </a:t>
            </a:r>
            <a:r>
              <a:rPr lang="zh-CN" altLang="en-US" sz="2800" dirty="0"/>
              <a:t>执行</a:t>
            </a:r>
            <a:endParaRPr lang="zh-CN" altLang="en-US" sz="2800" dirty="0"/>
          </a:p>
          <a:p>
            <a:r>
              <a:rPr lang="en-US" altLang="zh-CN" sz="2800" dirty="0"/>
              <a:t>D. </a:t>
            </a:r>
            <a:r>
              <a:rPr lang="zh-CN" altLang="en-US" sz="2800" dirty="0"/>
              <a:t>重复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83381" y="2125912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案例实战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2310584" y="1052392"/>
            <a:ext cx="6370379" cy="489760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003759" y="1425764"/>
            <a:ext cx="5532062" cy="3363862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打印出m行n列的图形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*****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*****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*****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*****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案例实战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2310584" y="1052392"/>
            <a:ext cx="6370379" cy="489760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003759" y="1425764"/>
            <a:ext cx="5532062" cy="3363862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打印出n行的字符三角形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  *    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 ***  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*****    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*******  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案例实战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2310584" y="1052392"/>
            <a:ext cx="6370379" cy="489760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003759" y="1425764"/>
            <a:ext cx="5532062" cy="3363862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打印出n行的字符三角形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  *    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 ***  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*****    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*******  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案例实战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1301750" y="980440"/>
            <a:ext cx="9587865" cy="4897755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1715135" y="1746885"/>
            <a:ext cx="8761095" cy="336359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一只小猴买了若干个桃子。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第一天他刚好吃了这些桃子的一半，又贪嘴多吃了一个；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第二天他也刚好吃了剩余桃子的一半，贪嘴多吃了一个；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第三天他又刚好吃了剩下的桃子的一半，并贪嘴多吃了一个。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第四天起来一看，发现桃子只剩下一个了。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请问小猴买了几个桃子？</a:t>
            </a:r>
            <a:endParaRPr lang="zh-CN" altLang="en-US" sz="2400" dirty="0">
              <a:solidFill>
                <a:srgbClr val="00645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dirty="0"/>
              <a:t>顺序结构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32" y="2078416"/>
            <a:ext cx="7797336" cy="2952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案例实战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0" y="980440"/>
            <a:ext cx="12192000" cy="4897755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889000" y="1746885"/>
            <a:ext cx="10744835" cy="336359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输出 九九乘法表，格式如下：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1×1=1 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1×2=2 2×2=4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1×3=3 2×3=6 3×3= 9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1×4=4 2×4=8 3×4=12 4×4=16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1×5=5 2×5=10 3×5=15 4×5=20 5×5=25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...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...</a:t>
            </a:r>
            <a:endParaRPr lang="zh-CN" altLang="en-US" sz="2400" dirty="0">
              <a:solidFill>
                <a:srgbClr val="00645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6450"/>
                </a:solidFill>
              </a:rPr>
              <a:t>1×9=9 2×9=18 3×9=27 4×9=36 5×9=45 6x9=54 7x9=63 8x9=72 9x9=81</a:t>
            </a:r>
            <a:endParaRPr lang="zh-CN" altLang="en-US" sz="2400" dirty="0">
              <a:solidFill>
                <a:srgbClr val="00645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54637" y="3013501"/>
            <a:ext cx="66827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人生苦短，我用</a:t>
            </a:r>
            <a:r>
              <a:rPr lang="en-US" altLang="zh-CN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endParaRPr lang="zh-CN" altLang="en-US" sz="4800" b="1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fcc25c7b564d75577b6487f3b41e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8218" y="1192777"/>
            <a:ext cx="1832435" cy="1930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dirty="0"/>
              <a:t>选择结构</a:t>
            </a:r>
            <a:endParaRPr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6" y="1689840"/>
            <a:ext cx="3219171" cy="2146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9" y="1073964"/>
            <a:ext cx="3219171" cy="2146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51" y="4085435"/>
            <a:ext cx="3219171" cy="1460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458" name="Picture 2" descr="http://5b0988e595225.cdn.sohucs.com/images/20171120/34084f8508c74fd99b5f4d18e657225a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9"/>
          <a:stretch>
            <a:fillRect/>
          </a:stretch>
        </p:blipFill>
        <p:spPr bwMode="auto">
          <a:xfrm>
            <a:off x="4171532" y="977862"/>
            <a:ext cx="2158372" cy="4806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9" y="3429000"/>
            <a:ext cx="4790770" cy="2236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729690" y="2143581"/>
            <a:ext cx="8390890" cy="3640455"/>
            <a:chOff x="692" y="2627"/>
            <a:chExt cx="17878" cy="7756"/>
          </a:xfrm>
        </p:grpSpPr>
        <p:pic>
          <p:nvPicPr>
            <p:cNvPr id="8" name="图片 7" descr="7db95585bdbf41d48f024a115b52308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807" y="2627"/>
              <a:ext cx="5745" cy="3953"/>
            </a:xfrm>
            <a:prstGeom prst="rect">
              <a:avLst/>
            </a:prstGeom>
          </p:spPr>
        </p:pic>
        <p:pic>
          <p:nvPicPr>
            <p:cNvPr id="4" name="图片 3" descr="48180d37e4474628900d058f3cc5ee7d_th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28" y="6217"/>
              <a:ext cx="5528" cy="4146"/>
            </a:xfrm>
            <a:prstGeom prst="rect">
              <a:avLst/>
            </a:prstGeom>
          </p:spPr>
        </p:pic>
        <p:pic>
          <p:nvPicPr>
            <p:cNvPr id="2" name="图片 1" descr="52cffa0541704718868e57fee7818b3a_th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" y="5951"/>
              <a:ext cx="5909" cy="4432"/>
            </a:xfrm>
            <a:prstGeom prst="rect">
              <a:avLst/>
            </a:prstGeom>
          </p:spPr>
        </p:pic>
        <p:pic>
          <p:nvPicPr>
            <p:cNvPr id="3" name="图片 2" descr="32a896935bf24e04938d7e9192a68541_th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4" y="6683"/>
              <a:ext cx="4693" cy="3520"/>
            </a:xfrm>
            <a:prstGeom prst="rect">
              <a:avLst/>
            </a:prstGeom>
          </p:spPr>
        </p:pic>
        <p:pic>
          <p:nvPicPr>
            <p:cNvPr id="5" name="图片 4" descr="timg (9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" y="2633"/>
              <a:ext cx="6706" cy="3947"/>
            </a:xfrm>
            <a:prstGeom prst="rect">
              <a:avLst/>
            </a:prstGeom>
          </p:spPr>
        </p:pic>
        <p:pic>
          <p:nvPicPr>
            <p:cNvPr id="10" name="图片 9" descr="timg (10)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92" y="2633"/>
              <a:ext cx="6578" cy="394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sz="2800" dirty="0"/>
              <a:t>循环结构</a:t>
            </a:r>
            <a:endParaRPr lang="en-US" altLang="zh-CN" sz="2800" b="1" dirty="0">
              <a:solidFill>
                <a:srgbClr val="0284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5.1 while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zh-CN" sz="2800" dirty="0"/>
              <a:t>while</a:t>
            </a:r>
            <a:r>
              <a:rPr lang="zh-CN" altLang="en-US" sz="2800" dirty="0"/>
              <a:t>语句</a:t>
            </a:r>
            <a:endParaRPr lang="en-US" altLang="zh-CN" sz="2800" b="1" dirty="0">
              <a:solidFill>
                <a:srgbClr val="02845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130629" y="1590873"/>
            <a:ext cx="5361995" cy="4672330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52697" y="2272937"/>
            <a:ext cx="4911634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循环的作用就是让 指定的代码 重复的执行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while </a:t>
            </a:r>
            <a:r>
              <a:rPr lang="zh-CN" altLang="en-US" sz="2000" dirty="0">
                <a:solidFill>
                  <a:schemeClr val="tx1"/>
                </a:solidFill>
              </a:rPr>
              <a:t>循环最常用的应用场景就是 让执行的代码 按照 指定的次数 重复 执行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6230680" y="1818167"/>
            <a:ext cx="4997180" cy="4146698"/>
          </a:xfrm>
          <a:prstGeom prst="roundRect">
            <a:avLst>
              <a:gd name="adj" fmla="val 10857"/>
            </a:avLst>
          </a:prstGeom>
          <a:blipFill>
            <a:blip r:embed="rId2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5.1 while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66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练习：打印 </a:t>
            </a:r>
            <a:r>
              <a:rPr lang="en-US" altLang="zh-CN" sz="2800" dirty="0"/>
              <a:t>5 </a:t>
            </a:r>
            <a:r>
              <a:rPr lang="zh-CN" altLang="en-US" sz="2800" dirty="0"/>
              <a:t>遍 </a:t>
            </a:r>
            <a:r>
              <a:rPr lang="en-US" altLang="zh-CN" sz="2800" dirty="0"/>
              <a:t>Hello Python</a:t>
            </a:r>
            <a:endParaRPr lang="en-US" altLang="zh-CN" sz="2800" dirty="0">
              <a:effectLst/>
            </a:endParaRPr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130629" y="1590873"/>
            <a:ext cx="5830692" cy="4672330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19244" y="2707835"/>
            <a:ext cx="5267518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遇到</a:t>
            </a:r>
            <a:r>
              <a:rPr lang="en-US" altLang="zh-CN" sz="2000" dirty="0">
                <a:solidFill>
                  <a:schemeClr val="tx1"/>
                </a:solidFill>
              </a:rPr>
              <a:t>while</a:t>
            </a:r>
            <a:r>
              <a:rPr lang="zh-CN" altLang="en-US" sz="2000" dirty="0">
                <a:solidFill>
                  <a:schemeClr val="tx1"/>
                </a:solidFill>
              </a:rPr>
              <a:t>语句时，首先计算表达式的值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如果表达式的值为假，则跳过整个</a:t>
            </a:r>
            <a:r>
              <a:rPr lang="en-US" altLang="zh-CN" sz="2000" dirty="0">
                <a:solidFill>
                  <a:schemeClr val="tx1"/>
                </a:solidFill>
              </a:rPr>
              <a:t>while</a:t>
            </a:r>
            <a:r>
              <a:rPr lang="zh-CN" altLang="en-US" sz="2000" dirty="0">
                <a:solidFill>
                  <a:schemeClr val="tx1"/>
                </a:solidFill>
              </a:rPr>
              <a:t>语句，继续执行下面的代码；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如果表达式的值为真，则执行循环体。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执行完“循环体”再次计算“表达式”的值。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如此循环往复直到“表达式”的值为假才停止循环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6230680" y="1818167"/>
            <a:ext cx="4997180" cy="4146698"/>
          </a:xfrm>
          <a:prstGeom prst="roundRect">
            <a:avLst>
              <a:gd name="adj" fmla="val 6823"/>
            </a:avLst>
          </a:prstGeom>
          <a:blipFill>
            <a:blip r:embed="rId2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5.1 while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66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练习：高斯求和</a:t>
            </a:r>
            <a:endParaRPr lang="en-US" altLang="zh-CN" sz="2800" dirty="0">
              <a:effectLst/>
            </a:endParaRPr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130629" y="1590873"/>
            <a:ext cx="5361995" cy="4672330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52697" y="2272937"/>
            <a:ext cx="4911634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CN" altLang="en-US" sz="2800" dirty="0">
                <a:solidFill>
                  <a:schemeClr val="tx1"/>
                </a:solidFill>
              </a:rPr>
              <a:t>计算</a:t>
            </a:r>
            <a:r>
              <a:rPr lang="en-US" altLang="zh-CN" sz="2800" dirty="0">
                <a:solidFill>
                  <a:schemeClr val="tx1"/>
                </a:solidFill>
              </a:rPr>
              <a:t>1+2+3+……+100</a:t>
            </a:r>
            <a:r>
              <a:rPr lang="zh-CN" altLang="en-US" sz="2800" dirty="0">
                <a:solidFill>
                  <a:schemeClr val="tx1"/>
                </a:solidFill>
              </a:rPr>
              <a:t>的和</a:t>
            </a:r>
            <a:endParaRPr lang="zh-CN" altLang="en-US" sz="2800" dirty="0">
              <a:solidFill>
                <a:schemeClr val="tx1"/>
              </a:solidFill>
            </a:endParaRP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6230680" y="1818167"/>
            <a:ext cx="4997180" cy="4146698"/>
          </a:xfrm>
          <a:prstGeom prst="roundRect">
            <a:avLst>
              <a:gd name="adj" fmla="val 6823"/>
            </a:avLst>
          </a:prstGeom>
          <a:blipFill>
            <a:blip r:embed="rId2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5.1 while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66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死循环</a:t>
            </a:r>
            <a:endParaRPr lang="en-US" altLang="zh-CN" sz="2800" dirty="0">
              <a:effectLst/>
            </a:endParaRPr>
          </a:p>
        </p:txBody>
      </p:sp>
      <p:pic>
        <p:nvPicPr>
          <p:cNvPr id="4" name="图片 3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130629" y="1590873"/>
            <a:ext cx="5361995" cy="4672330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52697" y="2272937"/>
            <a:ext cx="4911634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solidFill>
                  <a:schemeClr val="tx1"/>
                </a:solidFill>
              </a:rPr>
              <a:t>概念：条件始终为真的循环称为死循环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solidFill>
                  <a:schemeClr val="tx1"/>
                </a:solidFill>
              </a:rPr>
              <a:t>在循环语句中，表达式永远为真，致循环持续执行，程序无法终止</a:t>
            </a:r>
            <a:endParaRPr lang="zh-CN" altLang="en-US" sz="2800" dirty="0">
              <a:solidFill>
                <a:schemeClr val="tx1"/>
              </a:solidFill>
            </a:endParaRP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6104616" y="1661600"/>
            <a:ext cx="4997180" cy="1983880"/>
          </a:xfrm>
          <a:prstGeom prst="roundRect">
            <a:avLst>
              <a:gd name="adj" fmla="val 6823"/>
            </a:avLst>
          </a:prstGeom>
          <a:blipFill>
            <a:blip r:embed="rId2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hbimg.b0.upaiyun.com/cfd56afcdd0ed74155a7d2f10c6b85a3aae64b62531967-dZYrlV_fw658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3901003"/>
            <a:ext cx="41243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tags/tag1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10.xml><?xml version="1.0" encoding="utf-8"?>
<p:tagLst xmlns:p="http://schemas.openxmlformats.org/presentationml/2006/main">
  <p:tag name="KSO_WM_SPECIAL_SOURCE" val="bdnull"/>
</p:tagLst>
</file>

<file path=ppt/tags/tag11.xml><?xml version="1.0" encoding="utf-8"?>
<p:tagLst xmlns:p="http://schemas.openxmlformats.org/presentationml/2006/main">
  <p:tag name="KSO_WM_SPECIAL_SOURCE" val="bdnull"/>
</p:tagLst>
</file>

<file path=ppt/tags/tag12.xml><?xml version="1.0" encoding="utf-8"?>
<p:tagLst xmlns:p="http://schemas.openxmlformats.org/presentationml/2006/main">
  <p:tag name="KSO_WM_SPECIAL_SOURCE" val="bdnull"/>
</p:tagLst>
</file>

<file path=ppt/tags/tag13.xml><?xml version="1.0" encoding="utf-8"?>
<p:tagLst xmlns:p="http://schemas.openxmlformats.org/presentationml/2006/main">
  <p:tag name="KSO_WM_SPECIAL_SOURCE" val="bdnull"/>
</p:tagLst>
</file>

<file path=ppt/tags/tag14.xml><?xml version="1.0" encoding="utf-8"?>
<p:tagLst xmlns:p="http://schemas.openxmlformats.org/presentationml/2006/main">
  <p:tag name="KSO_WM_SPECIAL_SOURCE" val="bdnull"/>
</p:tagLst>
</file>

<file path=ppt/tags/tag15.xml><?xml version="1.0" encoding="utf-8"?>
<p:tagLst xmlns:p="http://schemas.openxmlformats.org/presentationml/2006/main">
  <p:tag name="KSO_WM_SPECIAL_SOURCE" val="bdnull"/>
</p:tagLst>
</file>

<file path=ppt/tags/tag16.xml><?xml version="1.0" encoding="utf-8"?>
<p:tagLst xmlns:p="http://schemas.openxmlformats.org/presentationml/2006/main">
  <p:tag name="KSO_WM_SPECIAL_SOURCE" val="bdnull"/>
</p:tagLst>
</file>

<file path=ppt/tags/tag17.xml><?xml version="1.0" encoding="utf-8"?>
<p:tagLst xmlns:p="http://schemas.openxmlformats.org/presentationml/2006/main">
  <p:tag name="KSO_WM_SPECIAL_SOURCE" val="bdnull"/>
</p:tagLst>
</file>

<file path=ppt/tags/tag18.xml><?xml version="1.0" encoding="utf-8"?>
<p:tagLst xmlns:p="http://schemas.openxmlformats.org/presentationml/2006/main">
  <p:tag name="KSO_WM_SPECIAL_SOURCE" val="bdnull"/>
</p:tagLst>
</file>

<file path=ppt/tags/tag19.xml><?xml version="1.0" encoding="utf-8"?>
<p:tagLst xmlns:p="http://schemas.openxmlformats.org/presentationml/2006/main">
  <p:tag name="KSO_WM_SPECIAL_SOURCE" val="bdnull"/>
</p:tagLst>
</file>

<file path=ppt/tags/tag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  <p:tag name="KSO_WM_SPECIAL_SOURCE" val="bdnull"/>
</p:tagLst>
</file>

<file path=ppt/tags/tag20.xml><?xml version="1.0" encoding="utf-8"?>
<p:tagLst xmlns:p="http://schemas.openxmlformats.org/presentationml/2006/main">
  <p:tag name="KSO_WM_SPECIAL_SOURCE" val="bdnull"/>
</p:tagLst>
</file>

<file path=ppt/tags/tag21.xml><?xml version="1.0" encoding="utf-8"?>
<p:tagLst xmlns:p="http://schemas.openxmlformats.org/presentationml/2006/main">
  <p:tag name="KSO_WM_SPECIAL_SOURCE" val="bdnull"/>
</p:tagLst>
</file>

<file path=ppt/tags/tag22.xml><?xml version="1.0" encoding="utf-8"?>
<p:tagLst xmlns:p="http://schemas.openxmlformats.org/presentationml/2006/main">
  <p:tag name="KSO_WM_SPECIAL_SOURCE" val="bdnull"/>
</p:tagLst>
</file>

<file path=ppt/tags/tag23.xml><?xml version="1.0" encoding="utf-8"?>
<p:tagLst xmlns:p="http://schemas.openxmlformats.org/presentationml/2006/main">
  <p:tag name="KSO_WM_SPECIAL_SOURCE" val="bdnull"/>
</p:tagLst>
</file>

<file path=ppt/tags/tag24.xml><?xml version="1.0" encoding="utf-8"?>
<p:tagLst xmlns:p="http://schemas.openxmlformats.org/presentationml/2006/main">
  <p:tag name="KSO_WM_SPECIAL_SOURCE" val="bdnull"/>
</p:tagLst>
</file>

<file path=ppt/tags/tag25.xml><?xml version="1.0" encoding="utf-8"?>
<p:tagLst xmlns:p="http://schemas.openxmlformats.org/presentationml/2006/main">
  <p:tag name="KSO_WM_SPECIAL_SOURCE" val="bdnull"/>
</p:tagLst>
</file>

<file path=ppt/tags/tag26.xml><?xml version="1.0" encoding="utf-8"?>
<p:tagLst xmlns:p="http://schemas.openxmlformats.org/presentationml/2006/main">
  <p:tag name="KSO_WM_SPECIAL_SOURCE" val="bdnull"/>
</p:tagLst>
</file>

<file path=ppt/tags/tag27.xml><?xml version="1.0" encoding="utf-8"?>
<p:tagLst xmlns:p="http://schemas.openxmlformats.org/presentationml/2006/main">
  <p:tag name="KSO_WM_SPECIAL_SOURCE" val="bdnull"/>
</p:tagLst>
</file>

<file path=ppt/tags/tag28.xml><?xml version="1.0" encoding="utf-8"?>
<p:tagLst xmlns:p="http://schemas.openxmlformats.org/presentationml/2006/main">
  <p:tag name="KSO_WM_SPECIAL_SOURCE" val="bdnull"/>
</p:tagLst>
</file>

<file path=ppt/tags/tag29.xml><?xml version="1.0" encoding="utf-8"?>
<p:tagLst xmlns:p="http://schemas.openxmlformats.org/presentationml/2006/main">
  <p:tag name="KSO_WM_SPECIAL_SOURCE" val="bdnull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  <p:tag name="KSO_WM_SPECIAL_SOURCE" val="bdnull"/>
</p:tagLst>
</file>

<file path=ppt/tags/tag30.xml><?xml version="1.0" encoding="utf-8"?>
<p:tagLst xmlns:p="http://schemas.openxmlformats.org/presentationml/2006/main">
  <p:tag name="KSO_WM_SPECIAL_SOURCE" val="bdnull"/>
</p:tagLst>
</file>

<file path=ppt/tags/tag31.xml><?xml version="1.0" encoding="utf-8"?>
<p:tagLst xmlns:p="http://schemas.openxmlformats.org/presentationml/2006/main">
  <p:tag name="KSO_WM_SPECIAL_SOURCE" val="bdnull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  <p:tag name="KSO_WM_SPECIAL_SOURCE" val="bdnull"/>
</p:tagLst>
</file>

<file path=ppt/tags/tag33.xml><?xml version="1.0" encoding="utf-8"?>
<p:tagLst xmlns:p="http://schemas.openxmlformats.org/presentationml/2006/main">
  <p:tag name="KSO_WPP_MARK_KEY" val="0c064124-f537-4a0d-887a-4f44502825de"/>
  <p:tag name="COMMONDATA" val="eyJoZGlkIjoiNWM2ZTM5MWI1NGI2YTlmMTlhZGVmZWRhMzc2ZTZjNzcifQ=="/>
</p:tagLst>
</file>

<file path=ppt/tags/tag4.xml><?xml version="1.0" encoding="utf-8"?>
<p:tagLst xmlns:p="http://schemas.openxmlformats.org/presentationml/2006/main">
  <p:tag name="KSO_WM_SPECIAL_SOURCE" val="bdnull"/>
</p:tagLst>
</file>

<file path=ppt/tags/tag5.xml><?xml version="1.0" encoding="utf-8"?>
<p:tagLst xmlns:p="http://schemas.openxmlformats.org/presentationml/2006/main">
  <p:tag name="KSO_WM_SPECIAL_SOURCE" val="bdnull"/>
</p:tagLst>
</file>

<file path=ppt/tags/tag6.xml><?xml version="1.0" encoding="utf-8"?>
<p:tagLst xmlns:p="http://schemas.openxmlformats.org/presentationml/2006/main">
  <p:tag name="KSO_WM_SPECIAL_SOURCE" val="bdnull"/>
</p:tagLst>
</file>

<file path=ppt/tags/tag7.xml><?xml version="1.0" encoding="utf-8"?>
<p:tagLst xmlns:p="http://schemas.openxmlformats.org/presentationml/2006/main">
  <p:tag name="KSO_WM_SPECIAL_SOURCE" val="bdnull"/>
</p:tagLst>
</file>

<file path=ppt/tags/tag8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1656</Words>
  <Application>WPS 演示</Application>
  <PresentationFormat>宽屏</PresentationFormat>
  <Paragraphs>248</Paragraphs>
  <Slides>31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微软雅黑</vt:lpstr>
      <vt:lpstr>汉仪旗黑</vt:lpstr>
      <vt:lpstr>Helvetica Neue</vt:lpstr>
      <vt:lpstr>汉仪书宋二KW</vt:lpstr>
      <vt:lpstr>宋体</vt:lpstr>
      <vt:lpstr>Arial Unicode MS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晓帆</cp:lastModifiedBy>
  <cp:revision>20</cp:revision>
  <dcterms:created xsi:type="dcterms:W3CDTF">2024-03-03T10:00:08Z</dcterms:created>
  <dcterms:modified xsi:type="dcterms:W3CDTF">2024-03-03T10:00:08Z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2052-5.5.1.7991</vt:lpwstr>
  </property>
  <property fmtid="{D5CDD505-2E9C-101B-9397-08002B2CF9AE}" pid="3" name="ICV">
    <vt:lpwstr>DF495646A725DBCDB9FD8265BF6D35F3_43</vt:lpwstr>
  </property>
</Properties>
</file>